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1" r:id="rId3"/>
    <p:sldId id="266" r:id="rId4"/>
    <p:sldId id="257" r:id="rId5"/>
    <p:sldId id="258" r:id="rId6"/>
    <p:sldId id="260" r:id="rId7"/>
    <p:sldId id="263" r:id="rId8"/>
    <p:sldId id="267" r:id="rId9"/>
    <p:sldId id="262" r:id="rId10"/>
    <p:sldId id="264" r:id="rId11"/>
    <p:sldId id="265" r:id="rId12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JetBrainsMono NF Light" panose="02000009000000000000" pitchFamily="50" charset="0"/>
      <p:regular r:id="rId19"/>
      <p:italic r:id="rId20"/>
    </p:embeddedFont>
    <p:embeddedFont>
      <p:font typeface="JetBrainsMono NF Medium" panose="02000009000000000000" pitchFamily="50" charset="0"/>
      <p:regular r:id="rId21"/>
      <p: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4F4"/>
    <a:srgbClr val="282828"/>
    <a:srgbClr val="797970"/>
    <a:srgbClr val="F7F7F7"/>
    <a:srgbClr val="1B1B1B"/>
    <a:srgbClr val="0F0F0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72" autoAdjust="0"/>
    <p:restoredTop sz="94657" autoAdjust="0"/>
  </p:normalViewPr>
  <p:slideViewPr>
    <p:cSldViewPr snapToGrid="0">
      <p:cViewPr>
        <p:scale>
          <a:sx n="75" d="100"/>
          <a:sy n="75" d="100"/>
        </p:scale>
        <p:origin x="54" y="77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3BDAC6-8CF5-4D45-97AC-87B56942AF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6DC6FA5-E697-4AC4-BA8F-6AD1B1F1E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4BEC1C-E73F-4006-B589-9086AA636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A4DAA-1E9F-42CB-8E5E-38CEC7327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F826E6-4492-42B7-8246-A61EDA843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8463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0978D5-15C0-4447-8CBC-83DAB777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895A250-34FB-4509-89E5-4E02014F57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A03BEC-57D3-4779-9B4A-B2FDDB0BB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FA6026-0FF0-4FC8-A9BC-79BCB733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B91DB5-1961-46F6-9D2D-126A8E90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370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8D99EF0-8EB1-4DEF-9A0D-2A5CAC8720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0B291B6-1620-4BF3-AC66-EDA89C959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5150E7-6A56-40FC-887D-D57CC44A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9499F8-CD05-4F66-8ED6-E7AB0165C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44A330-A15F-4FB3-9FD3-A844567CD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5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07BA1-32B0-4445-B85B-6FF24006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C5ABBF-1D03-434D-A475-D2036D924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C852F9-5979-4608-83C0-8ACC5E7FE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065728-DFCB-450D-90BB-59C6D337D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4C1842-9E39-40AA-8641-74700402A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174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27AF12-9448-4274-AB54-35ADAC88C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5A8B98-8071-4F32-AF2B-51414294B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1641A4-D872-4BD4-894B-4C49712DC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7DE063-66B0-4D82-B450-17B2257CA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91FF96-3C23-4BCB-BBA8-30590E24E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9333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095827-6114-45AE-8ACD-85FA14DB6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02C755-4D54-4307-B7E4-2B1E4ABEA3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4076BFE-12B1-43BB-8765-60F745444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4FD298-FC89-45E5-8ACE-A4F36BC3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FC454E7-D1C0-4183-89CC-03F6FEF98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082C99-AA8D-4723-A6B9-BEBF39569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111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D6EE03-FB96-42A5-9265-C139CEAC6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66B7B1-ACE7-40DB-9201-3FC06D0B5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46EF62-B98D-4E38-9CA6-62F342EDE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D346BF9-8E21-4181-9CA7-5EFD6D4CE8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87BE6A3-B2B0-419C-B03B-0829ADB845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EC5E993-E37D-411E-953F-A477A55AA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1E0E2FC-01C2-4B8B-9476-55B055880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CC29AB2-CE99-4FB1-8B31-43EC30DC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9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B0A17-9BEB-4CBE-ABA5-C0B61C9B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AE39473-9884-4D91-91E6-9F317842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074BA1A-8442-41FB-9DE9-B7387C520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A8964CC-C3CB-481D-89FE-A189D5CC2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197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3753371-06C4-4805-A02B-10104F993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D9C72F8-D854-4433-963B-199CC18BC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F5A4C8-9572-4E5B-8017-DAD6BD3C8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3569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791711-ED62-46BD-B2E2-B86BFF8B9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5D4D8E-247B-455E-97F4-12AFD6828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178C7B-6217-4285-A726-848D5D4CA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4B2CFF2-2C07-4DA1-9FD6-B98851F6B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B60B873-2C0B-4B2C-A9FF-D000EAEBF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9E31285-4BBB-4B1F-8F56-35875A514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7648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8D5212-7156-4617-91E5-F0649150D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07AB8CC-B6C3-4DEC-B1CF-60A75CB9A0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68B7F86-D28C-4553-B193-8B561E474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DDF9159-94A4-45E3-A557-1A7D040F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0C6BCEE-2AFD-4DFB-84E0-1EF095EC0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B8112E-2A31-43F0-9D02-67FCACC0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0878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7D23E9-B744-4D37-A189-9F6FBEA97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81F8B8-CC33-4E1D-8FC3-393DD7921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DF02AE-6C94-4502-B51E-58A5CE6FB5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580AB-98F8-48A5-8FD5-30C0878F0627}" type="datetimeFigureOut">
              <a:rPr lang="ru-RU" smtClean="0"/>
              <a:t>07.04.2025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10406E-69CC-4B0A-B364-CC789A3E91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9DF0FA-7729-406C-BD25-F8F6DE88E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EA128-D41B-47C6-8B61-C6A59183EB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594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7.jpeg"/><Relationship Id="rId7" Type="http://schemas.openxmlformats.org/officeDocument/2006/relationships/image" Target="../media/image10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7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712F982F-AF89-448D-B146-BBFECED62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00" y="0"/>
            <a:ext cx="13063913" cy="7348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FBE70F-E3D9-4BB8-9B17-010DA4DF8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45733"/>
            <a:ext cx="9144000" cy="1715030"/>
          </a:xfrm>
          <a:solidFill>
            <a:srgbClr val="1B1B1B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ARM</a:t>
            </a:r>
            <a:r>
              <a:rPr lang="ru-RU" dirty="0">
                <a:solidFill>
                  <a:schemeClr val="bg1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-оператора для системы водоснабжения</a:t>
            </a:r>
          </a:p>
        </p:txBody>
      </p:sp>
    </p:spTree>
    <p:extLst>
      <p:ext uri="{BB962C8B-B14F-4D97-AF65-F5344CB8AC3E}">
        <p14:creationId xmlns:p14="http://schemas.microsoft.com/office/powerpoint/2010/main" val="45796614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903A29-ADE7-42C6-8BA2-372847BED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786187"/>
            <a:ext cx="11150600" cy="1325563"/>
          </a:xfrm>
        </p:spPr>
        <p:txBody>
          <a:bodyPr/>
          <a:lstStyle/>
          <a:p>
            <a:pPr algn="ctr"/>
            <a:r>
              <a:rPr lang="ru-RU" dirty="0"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Возможные ситуации использования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8651C9-283D-4561-904E-D45EDCD367F0}"/>
              </a:ext>
            </a:extLst>
          </p:cNvPr>
          <p:cNvSpPr txBox="1"/>
          <p:nvPr/>
        </p:nvSpPr>
        <p:spPr>
          <a:xfrm>
            <a:off x="520700" y="2285079"/>
            <a:ext cx="3557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Небольшой жилой массив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F64BA-93A8-47D9-A8EB-B42121D3335C}"/>
              </a:ext>
            </a:extLst>
          </p:cNvPr>
          <p:cNvSpPr txBox="1"/>
          <p:nvPr/>
        </p:nvSpPr>
        <p:spPr>
          <a:xfrm>
            <a:off x="4431392" y="2298908"/>
            <a:ext cx="3557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Участок производства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E44270-C1F7-41EC-9D2B-3B0AA1B24729}"/>
              </a:ext>
            </a:extLst>
          </p:cNvPr>
          <p:cNvSpPr txBox="1"/>
          <p:nvPr/>
        </p:nvSpPr>
        <p:spPr>
          <a:xfrm>
            <a:off x="8222490" y="2297465"/>
            <a:ext cx="3557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Здание</a:t>
            </a:r>
          </a:p>
        </p:txBody>
      </p:sp>
      <p:pic>
        <p:nvPicPr>
          <p:cNvPr id="7172" name="Picture 4" descr="Picture background">
            <a:extLst>
              <a:ext uri="{FF2B5EF4-FFF2-40B4-BE49-F238E27FC236}">
                <a16:creationId xmlns:a16="http://schemas.microsoft.com/office/drawing/2014/main" id="{404A3516-94ED-43CB-A0A9-A56A1E234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3494" y="2861152"/>
            <a:ext cx="3633611" cy="2355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Picture background">
            <a:extLst>
              <a:ext uri="{FF2B5EF4-FFF2-40B4-BE49-F238E27FC236}">
                <a16:creationId xmlns:a16="http://schemas.microsoft.com/office/drawing/2014/main" id="{F58C6280-5377-4DDC-ACAB-12135590BD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16"/>
          <a:stretch/>
        </p:blipFill>
        <p:spPr bwMode="auto">
          <a:xfrm>
            <a:off x="8376850" y="2858519"/>
            <a:ext cx="3249094" cy="2308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Панорама Вид Спальный Район Пейзаж На Жилой Комплекс Небольшой Американский  Город — стоковые фотографии и другие картинки Без людей - iStock">
            <a:extLst>
              <a:ext uri="{FF2B5EF4-FFF2-40B4-BE49-F238E27FC236}">
                <a16:creationId xmlns:a16="http://schemas.microsoft.com/office/drawing/2014/main" id="{4137396E-DDDE-4724-A94D-733682C71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508" y="2858519"/>
            <a:ext cx="3557814" cy="2357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11B1AD32-40B3-4AA7-903C-89737E14EC32}"/>
              </a:ext>
            </a:extLst>
          </p:cNvPr>
          <p:cNvGrpSpPr/>
          <p:nvPr/>
        </p:nvGrpSpPr>
        <p:grpSpPr>
          <a:xfrm>
            <a:off x="13982400" y="2388848"/>
            <a:ext cx="14954251" cy="3236912"/>
            <a:chOff x="-1741714" y="2388848"/>
            <a:chExt cx="14954251" cy="3236912"/>
          </a:xfrm>
        </p:grpSpPr>
        <p:grpSp>
          <p:nvGrpSpPr>
            <p:cNvPr id="15" name="Группа 14">
              <a:extLst>
                <a:ext uri="{FF2B5EF4-FFF2-40B4-BE49-F238E27FC236}">
                  <a16:creationId xmlns:a16="http://schemas.microsoft.com/office/drawing/2014/main" id="{0E3881D7-002B-4614-AC00-BC346A9128BA}"/>
                </a:ext>
              </a:extLst>
            </p:cNvPr>
            <p:cNvGrpSpPr/>
            <p:nvPr/>
          </p:nvGrpSpPr>
          <p:grpSpPr>
            <a:xfrm>
              <a:off x="-1741714" y="2388848"/>
              <a:ext cx="14954251" cy="3236912"/>
              <a:chOff x="0" y="3114648"/>
              <a:chExt cx="13594444" cy="2970240"/>
            </a:xfrm>
          </p:grpSpPr>
          <p:pic>
            <p:nvPicPr>
              <p:cNvPr id="19" name="Рисунок 18">
                <a:extLst>
                  <a:ext uri="{FF2B5EF4-FFF2-40B4-BE49-F238E27FC236}">
                    <a16:creationId xmlns:a16="http://schemas.microsoft.com/office/drawing/2014/main" id="{A71EBE82-BDCB-49E6-9B6A-0CD4335B97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312036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20" name="Рисунок 19">
                <a:extLst>
                  <a:ext uri="{FF2B5EF4-FFF2-40B4-BE49-F238E27FC236}">
                    <a16:creationId xmlns:a16="http://schemas.microsoft.com/office/drawing/2014/main" id="{32C67015-B3B2-4DDE-93D6-09BA3BB6F6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98611" y="3120366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21" name="Рисунок 20">
                <a:extLst>
                  <a:ext uri="{FF2B5EF4-FFF2-40B4-BE49-F238E27FC236}">
                    <a16:creationId xmlns:a16="http://schemas.microsoft.com/office/drawing/2014/main" id="{211A9E5F-E322-451A-BB40-0A90902D3A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97222" y="311750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22" name="Рисунок 21">
                <a:extLst>
                  <a:ext uri="{FF2B5EF4-FFF2-40B4-BE49-F238E27FC236}">
                    <a16:creationId xmlns:a16="http://schemas.microsoft.com/office/drawing/2014/main" id="{7BE60241-F8E5-4944-AD92-D921C666AA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95833" y="3114648"/>
                <a:ext cx="3398611" cy="2964521"/>
              </a:xfrm>
              <a:prstGeom prst="rect">
                <a:avLst/>
              </a:prstGeom>
            </p:spPr>
          </p:pic>
        </p:grpSp>
        <p:pic>
          <p:nvPicPr>
            <p:cNvPr id="16" name="Рисунок 15">
              <a:extLst>
                <a:ext uri="{FF2B5EF4-FFF2-40B4-BE49-F238E27FC236}">
                  <a16:creationId xmlns:a16="http://schemas.microsoft.com/office/drawing/2014/main" id="{92D88992-A284-4B19-AE26-E221D7DFE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587" y="2855913"/>
              <a:ext cx="3931111" cy="2248104"/>
            </a:xfrm>
            <a:prstGeom prst="rect">
              <a:avLst/>
            </a:prstGeom>
          </p:spPr>
        </p:pic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6A7BE07D-9681-4D98-8205-56FBC42EB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182686" y="2855913"/>
              <a:ext cx="3867705" cy="2248104"/>
            </a:xfrm>
            <a:prstGeom prst="rect">
              <a:avLst/>
            </a:prstGeom>
          </p:spPr>
        </p:pic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BACCE43B-6590-4EF0-8E1F-49C1C4094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224272" y="2855913"/>
              <a:ext cx="3925747" cy="22481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2545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AA33C1-835C-4AF2-B62E-C6E295E0B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A21FC2-D167-4D98-9B8F-35C68011E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7BFDB72-A8B3-4C58-9662-5F3C1AE10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9BE4C3F-7E92-4F12-94DC-A9F0F014A4BF}"/>
              </a:ext>
            </a:extLst>
          </p:cNvPr>
          <p:cNvSpPr txBox="1">
            <a:spLocks/>
          </p:cNvSpPr>
          <p:nvPr/>
        </p:nvSpPr>
        <p:spPr>
          <a:xfrm>
            <a:off x="-1685471" y="59644"/>
            <a:ext cx="11150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>
                <a:solidFill>
                  <a:srgbClr val="F8F4F4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Последующие развитие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DE775A-C481-40C9-89BF-CA1F8F5CDA89}"/>
              </a:ext>
            </a:extLst>
          </p:cNvPr>
          <p:cNvSpPr txBox="1"/>
          <p:nvPr/>
        </p:nvSpPr>
        <p:spPr>
          <a:xfrm>
            <a:off x="569686" y="1996169"/>
            <a:ext cx="10784114" cy="3539430"/>
          </a:xfrm>
          <a:prstGeom prst="rect">
            <a:avLst/>
          </a:prstGeom>
          <a:solidFill>
            <a:srgbClr val="F8F4F4">
              <a:alpha val="85098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3200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Добавление в систему дополнительных основных и резервных насосов</a:t>
            </a:r>
          </a:p>
          <a:p>
            <a:pPr marL="285750" indent="-285750">
              <a:buFontTx/>
              <a:buChar char="-"/>
            </a:pPr>
            <a:r>
              <a:rPr lang="ru-RU" sz="3200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Возможность подключение нескольких потребителей</a:t>
            </a:r>
          </a:p>
          <a:p>
            <a:pPr marL="285750" indent="-285750">
              <a:buFontTx/>
              <a:buChar char="-"/>
            </a:pPr>
            <a:r>
              <a:rPr lang="ru-RU" sz="3200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Вывод графиков потребления</a:t>
            </a:r>
          </a:p>
          <a:p>
            <a:pPr marL="285750" indent="-285750">
              <a:buFontTx/>
              <a:buChar char="-"/>
            </a:pPr>
            <a:r>
              <a:rPr lang="ru-RU" sz="3200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Анализ последующего потребления на основе прошлых циклов работы</a:t>
            </a:r>
          </a:p>
        </p:txBody>
      </p:sp>
    </p:spTree>
    <p:extLst>
      <p:ext uri="{BB962C8B-B14F-4D97-AF65-F5344CB8AC3E}">
        <p14:creationId xmlns:p14="http://schemas.microsoft.com/office/powerpoint/2010/main" val="62695391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C88C5E-1F47-42F9-806F-2208E2FA5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8333"/>
            <a:ext cx="10515600" cy="906722"/>
          </a:xfrm>
        </p:spPr>
        <p:txBody>
          <a:bodyPr/>
          <a:lstStyle/>
          <a:p>
            <a:pPr algn="ctr"/>
            <a:r>
              <a:rPr lang="ru-RU" dirty="0"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Команда мечты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F25239-A222-47EB-9AA9-407EC7B025F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398" y="1821823"/>
            <a:ext cx="8953203" cy="503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4514D0-435D-4861-B017-87950370D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989" y="1625777"/>
            <a:ext cx="1958741" cy="1958741"/>
          </a:xfrm>
          <a:prstGeom prst="ellipse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A5272C4-B42B-4225-966B-AF5DBA884F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2351" y="1625777"/>
            <a:ext cx="2027295" cy="2027295"/>
          </a:xfrm>
          <a:prstGeom prst="ellipse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C8B1515-EECD-4948-A44A-7A0E5296CF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7030" y="1502310"/>
            <a:ext cx="2088189" cy="2134800"/>
          </a:xfrm>
          <a:prstGeom prst="ellipse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D5B49F-780A-48F8-B75A-4FFAA8E02F7A}"/>
              </a:ext>
            </a:extLst>
          </p:cNvPr>
          <p:cNvSpPr txBox="1"/>
          <p:nvPr/>
        </p:nvSpPr>
        <p:spPr>
          <a:xfrm>
            <a:off x="2068226" y="3844305"/>
            <a:ext cx="238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>
                <a:solidFill>
                  <a:srgbClr val="F8F4F4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Куксов</a:t>
            </a:r>
            <a:r>
              <a:rPr lang="ru-RU" dirty="0">
                <a:solidFill>
                  <a:srgbClr val="F8F4F4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 Иван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4112DC-E4B4-458D-8C3E-B0DDB285C8D8}"/>
              </a:ext>
            </a:extLst>
          </p:cNvPr>
          <p:cNvSpPr txBox="1"/>
          <p:nvPr/>
        </p:nvSpPr>
        <p:spPr>
          <a:xfrm>
            <a:off x="4858108" y="3848348"/>
            <a:ext cx="238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F8F4F4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Леонов Егор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05557D-564A-4324-A794-BCABDB462D01}"/>
              </a:ext>
            </a:extLst>
          </p:cNvPr>
          <p:cNvSpPr txBox="1"/>
          <p:nvPr/>
        </p:nvSpPr>
        <p:spPr>
          <a:xfrm>
            <a:off x="7647991" y="3798480"/>
            <a:ext cx="238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F8F4F4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Чепцов Кирилл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595C34B5-3FEE-4022-92E3-1F2B4143C375}"/>
              </a:ext>
            </a:extLst>
          </p:cNvPr>
          <p:cNvGrpSpPr/>
          <p:nvPr/>
        </p:nvGrpSpPr>
        <p:grpSpPr>
          <a:xfrm>
            <a:off x="12866400" y="3359217"/>
            <a:ext cx="5361271" cy="2752825"/>
            <a:chOff x="6025415" y="3359217"/>
            <a:chExt cx="5361271" cy="2752825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8D138E19-5796-4176-92A2-B004EEA02C2D}"/>
                </a:ext>
              </a:extLst>
            </p:cNvPr>
            <p:cNvSpPr/>
            <p:nvPr/>
          </p:nvSpPr>
          <p:spPr>
            <a:xfrm>
              <a:off x="7873465" y="3359217"/>
              <a:ext cx="1665171" cy="2752825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</a:rPr>
                <a:t>БАК</a:t>
              </a:r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C5B9A4C8-3458-4670-AFC8-1795799BD43C}"/>
                </a:ext>
              </a:extLst>
            </p:cNvPr>
            <p:cNvSpPr/>
            <p:nvPr/>
          </p:nvSpPr>
          <p:spPr>
            <a:xfrm>
              <a:off x="6025415" y="3359217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49F0A07B-48F4-4372-86A6-4188E3E3BA86}"/>
                </a:ext>
              </a:extLst>
            </p:cNvPr>
            <p:cNvSpPr/>
            <p:nvPr/>
          </p:nvSpPr>
          <p:spPr>
            <a:xfrm>
              <a:off x="9538636" y="5621154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4451399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546312-97B4-41A5-BADF-6813B0A28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9133"/>
            <a:ext cx="10515600" cy="1296052"/>
          </a:xfrm>
        </p:spPr>
        <p:txBody>
          <a:bodyPr/>
          <a:lstStyle/>
          <a:p>
            <a:r>
              <a:rPr lang="ru-RU" dirty="0"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Задание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6C4AD0A4-E8B9-48E1-82CA-6D88AB8B11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9803649"/>
              </p:ext>
            </p:extLst>
          </p:nvPr>
        </p:nvGraphicFramePr>
        <p:xfrm>
          <a:off x="838200" y="1405287"/>
          <a:ext cx="10515600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34378171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470133271"/>
                    </a:ext>
                  </a:extLst>
                </a:gridCol>
              </a:tblGrid>
              <a:tr h="5014763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Первоначальное задание:</a:t>
                      </a:r>
                    </a:p>
                    <a:p>
                      <a:r>
                        <a:rPr lang="ru-RU" sz="1400" u="sng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АРМ диспетчера насосной станции водоснабжения городского района.</a:t>
                      </a:r>
                    </a:p>
                    <a:p>
                      <a:endParaRPr lang="ru-RU" sz="1400" u="sng" dirty="0">
                        <a:solidFill>
                          <a:schemeClr val="tx1"/>
                        </a:solidFill>
                        <a:latin typeface="JetBrainsMono NF Light" panose="02000009000000000000" pitchFamily="50" charset="0"/>
                        <a:ea typeface="JetBrainsMono NF Light" panose="02000009000000000000" pitchFamily="50" charset="0"/>
                        <a:cs typeface="JetBrainsMono NF Light" panose="02000009000000000000" pitchFamily="50" charset="0"/>
                      </a:endParaRP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6 насосов: 5 основных и 1 резервный. </a:t>
                      </a: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В зависимости от разбора воды работают от 1 до 5</a:t>
                      </a: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одновременно. Вода закачивается в накопитель.</a:t>
                      </a:r>
                    </a:p>
                    <a:p>
                      <a:endParaRPr lang="ru-RU" sz="1400" dirty="0">
                        <a:solidFill>
                          <a:schemeClr val="tx1"/>
                        </a:solidFill>
                        <a:latin typeface="JetBrainsMono NF Light" panose="02000009000000000000" pitchFamily="50" charset="0"/>
                        <a:ea typeface="JetBrainsMono NF Light" panose="02000009000000000000" pitchFamily="50" charset="0"/>
                        <a:cs typeface="JetBrainsMono NF Light" panose="02000009000000000000" pitchFamily="50" charset="0"/>
                      </a:endParaRP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Контролируемые параметры: уровень воды в накопителе; состояние насосов (</a:t>
                      </a:r>
                      <a:r>
                        <a:rPr lang="ru-RU" sz="1400" dirty="0" err="1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вкл</a:t>
                      </a:r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/</a:t>
                      </a:r>
                      <a:r>
                        <a:rPr lang="ru-RU" sz="1400" dirty="0" err="1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выкл</a:t>
                      </a:r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) и время</a:t>
                      </a: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наработки каждого; температура в подшипниках насосов и двигателей; давление воды в</a:t>
                      </a: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подводящем водопроводе; счетчики расхода.</a:t>
                      </a:r>
                    </a:p>
                    <a:p>
                      <a:endParaRPr lang="ru-RU" sz="1400" dirty="0">
                        <a:solidFill>
                          <a:schemeClr val="tx1"/>
                        </a:solidFill>
                        <a:latin typeface="JetBrainsMono NF Light" panose="02000009000000000000" pitchFamily="50" charset="0"/>
                        <a:ea typeface="JetBrainsMono NF Light" panose="02000009000000000000" pitchFamily="50" charset="0"/>
                        <a:cs typeface="JetBrainsMono NF Light" panose="02000009000000000000" pitchFamily="50" charset="0"/>
                      </a:endParaRP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Аварийные сигналы.</a:t>
                      </a:r>
                    </a:p>
                    <a:p>
                      <a:endParaRPr lang="ru-RU" sz="1400" dirty="0">
                        <a:solidFill>
                          <a:schemeClr val="tx1"/>
                        </a:solidFill>
                        <a:latin typeface="JetBrainsMono NF Light" panose="02000009000000000000" pitchFamily="50" charset="0"/>
                        <a:ea typeface="JetBrainsMono NF Light" panose="02000009000000000000" pitchFamily="50" charset="0"/>
                        <a:cs typeface="JetBrainsMono NF Light" panose="02000009000000000000" pitchFamily="50" charset="0"/>
                      </a:endParaRP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Средства управления: «ручное» включение/выключение каждого насоса; переключение режима:</a:t>
                      </a: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ручное – автоматическое; аварийный «стоп» всей системы; задание рабочей конфигурации</a:t>
                      </a: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(приоритеты по номерам насосов в автоматическом режиме).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4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Итоговое задание:</a:t>
                      </a:r>
                    </a:p>
                    <a:p>
                      <a:r>
                        <a:rPr lang="ru-RU" sz="1400" u="sng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АРМ диспетчера насосной станции водоснабжения.</a:t>
                      </a:r>
                    </a:p>
                    <a:p>
                      <a:endParaRPr lang="ru-RU" sz="1400" u="sng" dirty="0">
                        <a:solidFill>
                          <a:schemeClr val="tx1"/>
                        </a:solidFill>
                        <a:latin typeface="JetBrainsMono NF Light" panose="02000009000000000000" pitchFamily="50" charset="0"/>
                        <a:ea typeface="JetBrainsMono NF Light" panose="02000009000000000000" pitchFamily="50" charset="0"/>
                        <a:cs typeface="JetBrainsMono NF Light" panose="02000009000000000000" pitchFamily="50" charset="0"/>
                      </a:endParaRP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2 насоса: 1 основной и 1 резервный. </a:t>
                      </a: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В зависимости от разбора воды работают от 1 до 2</a:t>
                      </a: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одновременно. Вода закачивается в накопитель.</a:t>
                      </a:r>
                    </a:p>
                    <a:p>
                      <a:endParaRPr lang="ru-RU" sz="1400" dirty="0">
                        <a:solidFill>
                          <a:schemeClr val="tx1"/>
                        </a:solidFill>
                        <a:latin typeface="JetBrainsMono NF Light" panose="02000009000000000000" pitchFamily="50" charset="0"/>
                        <a:ea typeface="JetBrainsMono NF Light" panose="02000009000000000000" pitchFamily="50" charset="0"/>
                        <a:cs typeface="JetBrainsMono NF Light" panose="02000009000000000000" pitchFamily="50" charset="0"/>
                      </a:endParaRP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Контролируемые параметры: уровень воды в накопителе; состояние насосов (</a:t>
                      </a:r>
                      <a:r>
                        <a:rPr lang="ru-RU" sz="1400" dirty="0" err="1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вкл</a:t>
                      </a:r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/</a:t>
                      </a:r>
                      <a:r>
                        <a:rPr lang="ru-RU" sz="1400" dirty="0" err="1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выкл</a:t>
                      </a:r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); счетчики расхода.</a:t>
                      </a:r>
                    </a:p>
                    <a:p>
                      <a:endParaRPr lang="ru-RU" sz="1400" dirty="0">
                        <a:solidFill>
                          <a:schemeClr val="tx1"/>
                        </a:solidFill>
                        <a:latin typeface="JetBrainsMono NF Light" panose="02000009000000000000" pitchFamily="50" charset="0"/>
                        <a:ea typeface="JetBrainsMono NF Light" panose="02000009000000000000" pitchFamily="50" charset="0"/>
                        <a:cs typeface="JetBrainsMono NF Light" panose="02000009000000000000" pitchFamily="50" charset="0"/>
                      </a:endParaRP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Аварийные сигналы.</a:t>
                      </a:r>
                    </a:p>
                    <a:p>
                      <a:endParaRPr lang="ru-RU" sz="1400" dirty="0">
                        <a:solidFill>
                          <a:schemeClr val="tx1"/>
                        </a:solidFill>
                        <a:latin typeface="JetBrainsMono NF Light" panose="02000009000000000000" pitchFamily="50" charset="0"/>
                        <a:ea typeface="JetBrainsMono NF Light" panose="02000009000000000000" pitchFamily="50" charset="0"/>
                        <a:cs typeface="JetBrainsMono NF Light" panose="02000009000000000000" pitchFamily="50" charset="0"/>
                      </a:endParaRP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Средства управления: «ручное» включение/выключение каждого насоса; переключение режима:</a:t>
                      </a:r>
                    </a:p>
                    <a:p>
                      <a:r>
                        <a:rPr lang="ru-RU" sz="1400" dirty="0">
                          <a:solidFill>
                            <a:schemeClr val="tx1"/>
                          </a:solidFill>
                          <a:latin typeface="JetBrainsMono NF Light" panose="02000009000000000000" pitchFamily="50" charset="0"/>
                          <a:ea typeface="JetBrainsMono NF Light" panose="02000009000000000000" pitchFamily="50" charset="0"/>
                          <a:cs typeface="JetBrainsMono NF Light" panose="02000009000000000000" pitchFamily="50" charset="0"/>
                        </a:rPr>
                        <a:t>ручное – автоматическое;</a:t>
                      </a:r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38318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634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975114D-67D6-4DC1-8A1D-135DC08CC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91" r="37034"/>
          <a:stretch/>
        </p:blipFill>
        <p:spPr bwMode="auto">
          <a:xfrm>
            <a:off x="-3600000" y="-12680208"/>
            <a:ext cx="9334924" cy="1953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959253-0C03-45DE-90F7-F2F171B77D08}"/>
              </a:ext>
            </a:extLst>
          </p:cNvPr>
          <p:cNvSpPr txBox="1"/>
          <p:nvPr/>
        </p:nvSpPr>
        <p:spPr>
          <a:xfrm>
            <a:off x="5948412" y="847022"/>
            <a:ext cx="58617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Основная задача нашей системы – поддержание уровня воды в баке. И чтобы ни один ваш кактус не завял!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BFC6BC61-7777-48FC-A7CA-2F1F794DC3E5}"/>
              </a:ext>
            </a:extLst>
          </p:cNvPr>
          <p:cNvGrpSpPr/>
          <p:nvPr/>
        </p:nvGrpSpPr>
        <p:grpSpPr>
          <a:xfrm>
            <a:off x="6096000" y="3429000"/>
            <a:ext cx="5361271" cy="2752825"/>
            <a:chOff x="6025415" y="3359217"/>
            <a:chExt cx="5361271" cy="2752825"/>
          </a:xfrm>
        </p:grpSpPr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6B6A0CE1-F89C-424D-A1AB-C669B27DC22C}"/>
                </a:ext>
              </a:extLst>
            </p:cNvPr>
            <p:cNvSpPr/>
            <p:nvPr/>
          </p:nvSpPr>
          <p:spPr>
            <a:xfrm>
              <a:off x="7873465" y="3359217"/>
              <a:ext cx="1665171" cy="2752825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</a:rPr>
                <a:t>БАК</a:t>
              </a:r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1DC01F2F-5F12-4B2E-9351-A2BA99AF4612}"/>
                </a:ext>
              </a:extLst>
            </p:cNvPr>
            <p:cNvSpPr/>
            <p:nvPr/>
          </p:nvSpPr>
          <p:spPr>
            <a:xfrm>
              <a:off x="6025415" y="3359217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556EB74E-B80F-4E30-850D-C3C7B5DCF560}"/>
                </a:ext>
              </a:extLst>
            </p:cNvPr>
            <p:cNvSpPr/>
            <p:nvPr/>
          </p:nvSpPr>
          <p:spPr>
            <a:xfrm>
              <a:off x="9538636" y="5621154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</p:grp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FA5A981-C4D5-4FCD-ADE1-4A61CEB05082}"/>
              </a:ext>
            </a:extLst>
          </p:cNvPr>
          <p:cNvSpPr/>
          <p:nvPr/>
        </p:nvSpPr>
        <p:spPr>
          <a:xfrm>
            <a:off x="6096000" y="7067349"/>
            <a:ext cx="1848050" cy="490888"/>
          </a:xfrm>
          <a:prstGeom prst="rect">
            <a:avLst/>
          </a:prstGeom>
          <a:solidFill>
            <a:srgbClr val="F7F7F7"/>
          </a:solidFill>
          <a:ln>
            <a:solidFill>
              <a:srgbClr val="2828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55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975114D-67D6-4DC1-8A1D-135DC08CC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91" r="37034"/>
          <a:stretch/>
        </p:blipFill>
        <p:spPr bwMode="auto">
          <a:xfrm>
            <a:off x="-3600000" y="-6339600"/>
            <a:ext cx="9334924" cy="1953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C17D1B-AAEC-4A30-A0E1-3F09ECC7A33C}"/>
              </a:ext>
            </a:extLst>
          </p:cNvPr>
          <p:cNvSpPr txBox="1"/>
          <p:nvPr/>
        </p:nvSpPr>
        <p:spPr>
          <a:xfrm>
            <a:off x="6096000" y="2004090"/>
            <a:ext cx="5861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Резервная помощь!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4850BB8-AA3D-4733-8A24-90B74F240CDD}"/>
              </a:ext>
            </a:extLst>
          </p:cNvPr>
          <p:cNvSpPr/>
          <p:nvPr/>
        </p:nvSpPr>
        <p:spPr>
          <a:xfrm>
            <a:off x="6096000" y="3919888"/>
            <a:ext cx="1848050" cy="490888"/>
          </a:xfrm>
          <a:prstGeom prst="rect">
            <a:avLst/>
          </a:prstGeom>
          <a:solidFill>
            <a:srgbClr val="F7F7F7"/>
          </a:solidFill>
          <a:ln>
            <a:solidFill>
              <a:srgbClr val="2828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B7C9AC25-B190-4BBD-B48A-BF15C0C29B70}"/>
              </a:ext>
            </a:extLst>
          </p:cNvPr>
          <p:cNvGrpSpPr/>
          <p:nvPr/>
        </p:nvGrpSpPr>
        <p:grpSpPr>
          <a:xfrm>
            <a:off x="6096000" y="3429000"/>
            <a:ext cx="5361271" cy="2752825"/>
            <a:chOff x="6025415" y="3359217"/>
            <a:chExt cx="5361271" cy="2752825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5AB3E0F3-720D-4F11-9E5C-BDCC9518567F}"/>
                </a:ext>
              </a:extLst>
            </p:cNvPr>
            <p:cNvSpPr/>
            <p:nvPr/>
          </p:nvSpPr>
          <p:spPr>
            <a:xfrm>
              <a:off x="7873465" y="3359217"/>
              <a:ext cx="1665171" cy="2752825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</a:rPr>
                <a:t>БАК</a:t>
              </a:r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26536604-99A1-40AC-9591-45739A7FCDD2}"/>
                </a:ext>
              </a:extLst>
            </p:cNvPr>
            <p:cNvSpPr/>
            <p:nvPr/>
          </p:nvSpPr>
          <p:spPr>
            <a:xfrm>
              <a:off x="6025415" y="3359217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59EEC7C5-ACDC-4A0A-974D-20CB2262F31C}"/>
                </a:ext>
              </a:extLst>
            </p:cNvPr>
            <p:cNvSpPr/>
            <p:nvPr/>
          </p:nvSpPr>
          <p:spPr>
            <a:xfrm>
              <a:off x="9538636" y="5621154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1006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975114D-67D6-4DC1-8A1D-135DC08CC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91" r="37034"/>
          <a:stretch/>
        </p:blipFill>
        <p:spPr bwMode="auto">
          <a:xfrm>
            <a:off x="-3600000" y="0"/>
            <a:ext cx="9334924" cy="1953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81F69CD-5175-4AD2-BE8A-6451B220EE3E}"/>
              </a:ext>
            </a:extLst>
          </p:cNvPr>
          <p:cNvSpPr txBox="1">
            <a:spLocks/>
          </p:cNvSpPr>
          <p:nvPr/>
        </p:nvSpPr>
        <p:spPr>
          <a:xfrm>
            <a:off x="5096933" y="1375833"/>
            <a:ext cx="6290733" cy="4106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«Наша система — это как Супермен для насосов. Она не спит, не ест и не просит отпуск»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478FA99-4C68-4836-8141-DEE48487BE13}"/>
              </a:ext>
            </a:extLst>
          </p:cNvPr>
          <p:cNvSpPr/>
          <p:nvPr/>
        </p:nvSpPr>
        <p:spPr>
          <a:xfrm>
            <a:off x="12858750" y="3919888"/>
            <a:ext cx="1848050" cy="490888"/>
          </a:xfrm>
          <a:prstGeom prst="rect">
            <a:avLst/>
          </a:prstGeom>
          <a:solidFill>
            <a:srgbClr val="F7F7F7"/>
          </a:solidFill>
          <a:ln>
            <a:solidFill>
              <a:srgbClr val="2828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321E7AA5-1D66-4EAC-8B47-156754758B77}"/>
              </a:ext>
            </a:extLst>
          </p:cNvPr>
          <p:cNvGrpSpPr/>
          <p:nvPr/>
        </p:nvGrpSpPr>
        <p:grpSpPr>
          <a:xfrm>
            <a:off x="12858750" y="3429000"/>
            <a:ext cx="5361271" cy="2752825"/>
            <a:chOff x="6025415" y="3359217"/>
            <a:chExt cx="5361271" cy="2752825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2DA4EAAF-B7C8-4169-9859-4A00B6C47B38}"/>
                </a:ext>
              </a:extLst>
            </p:cNvPr>
            <p:cNvSpPr/>
            <p:nvPr/>
          </p:nvSpPr>
          <p:spPr>
            <a:xfrm>
              <a:off x="7873465" y="3359217"/>
              <a:ext cx="1665171" cy="2752825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</a:rPr>
                <a:t>БАК</a:t>
              </a:r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BD3731AB-A112-4231-9D0E-D93425399214}"/>
                </a:ext>
              </a:extLst>
            </p:cNvPr>
            <p:cNvSpPr/>
            <p:nvPr/>
          </p:nvSpPr>
          <p:spPr>
            <a:xfrm>
              <a:off x="6025415" y="3359217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5457366F-7EAC-4EE6-9E89-B3DF6117248F}"/>
                </a:ext>
              </a:extLst>
            </p:cNvPr>
            <p:cNvSpPr/>
            <p:nvPr/>
          </p:nvSpPr>
          <p:spPr>
            <a:xfrm>
              <a:off x="9538636" y="5621154"/>
              <a:ext cx="1848050" cy="490888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solidFill>
                    <a:schemeClr val="tx1"/>
                  </a:solidFill>
                  <a:sym typeface="Wingdings" panose="05000000000000000000" pitchFamily="2" charset="2"/>
                </a:rPr>
                <a:t></a:t>
              </a:r>
              <a:endParaRPr lang="ru-RU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1850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7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59C16F-E880-4732-9403-CF8A5691B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81993" y="2766218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Алгоритм</a:t>
            </a:r>
            <a:b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</a:br>
            <a: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работы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DA55AA-C87A-4EE9-8478-E3C6CFBF9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744" y="759959"/>
            <a:ext cx="6759525" cy="5338082"/>
          </a:xfrm>
          <a:prstGeom prst="rect">
            <a:avLst/>
          </a:prstGeom>
        </p:spPr>
      </p:pic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AF690B2F-331C-484D-9564-2729A94B6300}"/>
              </a:ext>
            </a:extLst>
          </p:cNvPr>
          <p:cNvGrpSpPr/>
          <p:nvPr/>
        </p:nvGrpSpPr>
        <p:grpSpPr>
          <a:xfrm>
            <a:off x="-16502400" y="2388848"/>
            <a:ext cx="14954251" cy="3236912"/>
            <a:chOff x="-1741714" y="2388848"/>
            <a:chExt cx="14954251" cy="3236912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E86C296D-8F99-407C-942F-FD00ECD00660}"/>
                </a:ext>
              </a:extLst>
            </p:cNvPr>
            <p:cNvGrpSpPr/>
            <p:nvPr/>
          </p:nvGrpSpPr>
          <p:grpSpPr>
            <a:xfrm>
              <a:off x="-1741714" y="2388848"/>
              <a:ext cx="14954251" cy="3236912"/>
              <a:chOff x="0" y="3114648"/>
              <a:chExt cx="13594444" cy="2970240"/>
            </a:xfrm>
          </p:grpSpPr>
          <p:pic>
            <p:nvPicPr>
              <p:cNvPr id="12" name="Рисунок 11">
                <a:extLst>
                  <a:ext uri="{FF2B5EF4-FFF2-40B4-BE49-F238E27FC236}">
                    <a16:creationId xmlns:a16="http://schemas.microsoft.com/office/drawing/2014/main" id="{F5CC8B15-6ECF-486B-9384-3BB1903EC5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312036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1EE612E6-3F41-4A29-A9E8-FD626FADEA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98611" y="3120366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4" name="Рисунок 13">
                <a:extLst>
                  <a:ext uri="{FF2B5EF4-FFF2-40B4-BE49-F238E27FC236}">
                    <a16:creationId xmlns:a16="http://schemas.microsoft.com/office/drawing/2014/main" id="{EA114C44-02F6-40FC-B384-BD077E2448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97222" y="311750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5" name="Рисунок 14">
                <a:extLst>
                  <a:ext uri="{FF2B5EF4-FFF2-40B4-BE49-F238E27FC236}">
                    <a16:creationId xmlns:a16="http://schemas.microsoft.com/office/drawing/2014/main" id="{B1D3ED22-E1DC-4675-93E6-AE444A73D7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95833" y="3114648"/>
                <a:ext cx="3398611" cy="2964521"/>
              </a:xfrm>
              <a:prstGeom prst="rect">
                <a:avLst/>
              </a:prstGeom>
            </p:spPr>
          </p:pic>
        </p:grp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CD233FBC-71F1-41FA-B7CF-2CBAF239D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87" y="2855913"/>
              <a:ext cx="3931111" cy="2248104"/>
            </a:xfrm>
            <a:prstGeom prst="rect">
              <a:avLst/>
            </a:prstGeom>
          </p:spPr>
        </p:pic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A0EB6D91-1A8C-4A2D-A69C-BE5FBB6A5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82686" y="2855913"/>
              <a:ext cx="3867705" cy="2248104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A2D136F4-D594-4B5D-9237-F415C63EB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24272" y="2855913"/>
              <a:ext cx="3925747" cy="2248104"/>
            </a:xfrm>
            <a:prstGeom prst="rect">
              <a:avLst/>
            </a:prstGeom>
          </p:spPr>
        </p:pic>
      </p:grp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8CD0CC3-B6DF-4785-9283-6FAF64812425}"/>
              </a:ext>
            </a:extLst>
          </p:cNvPr>
          <p:cNvSpPr txBox="1">
            <a:spLocks/>
          </p:cNvSpPr>
          <p:nvPr/>
        </p:nvSpPr>
        <p:spPr>
          <a:xfrm>
            <a:off x="-2881993" y="-36000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Переменные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9CE90B-2692-492B-B235-95DEC622EF4C}"/>
              </a:ext>
            </a:extLst>
          </p:cNvPr>
          <p:cNvSpPr txBox="1"/>
          <p:nvPr/>
        </p:nvSpPr>
        <p:spPr>
          <a:xfrm>
            <a:off x="4336324" y="-36000000"/>
            <a:ext cx="76423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Ёмкость накопителя: 100 л;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Скорость работы основного насоса: 15 л/с;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Скорость работы резервного насоса: 20 л/c;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Диапазон расхода воды: 0-30 л/c;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Уровень переключения верхнего датчика уровня - 95 л;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Уровень переключения среднего датчика уровня - 50 л;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Уровень переключения нижнего датчика уровня - 20 л;</a:t>
            </a:r>
          </a:p>
        </p:txBody>
      </p:sp>
    </p:spTree>
    <p:extLst>
      <p:ext uri="{BB962C8B-B14F-4D97-AF65-F5344CB8AC3E}">
        <p14:creationId xmlns:p14="http://schemas.microsoft.com/office/powerpoint/2010/main" val="3413370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7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59C16F-E880-4732-9403-CF8A5691B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81993" y="36000000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Алгоритм</a:t>
            </a:r>
            <a:b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</a:br>
            <a: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работы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DA55AA-C87A-4EE9-8478-E3C6CFBF9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744" y="36000000"/>
            <a:ext cx="6759525" cy="5338082"/>
          </a:xfrm>
          <a:prstGeom prst="rect">
            <a:avLst/>
          </a:prstGeom>
        </p:spPr>
      </p:pic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52860BB1-90E3-4DAA-9F5C-A8267179DB7B}"/>
              </a:ext>
            </a:extLst>
          </p:cNvPr>
          <p:cNvSpPr txBox="1">
            <a:spLocks/>
          </p:cNvSpPr>
          <p:nvPr/>
        </p:nvSpPr>
        <p:spPr>
          <a:xfrm>
            <a:off x="-288199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>
                <a:solidFill>
                  <a:srgbClr val="282828"/>
                </a:solidFill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Переменные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DE20B3-C096-45B0-BDBD-0617B7A7B077}"/>
              </a:ext>
            </a:extLst>
          </p:cNvPr>
          <p:cNvSpPr txBox="1"/>
          <p:nvPr/>
        </p:nvSpPr>
        <p:spPr>
          <a:xfrm>
            <a:off x="4336324" y="2413336"/>
            <a:ext cx="76423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Ёмкость накопителя: 100 л;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Скорость работы основного насоса: 15 л/с;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Скорость работы резервного насоса: 20 л/c;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Диапазон расхода воды: 0-30 л/c;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Уровень переключения верхнего датчика уровня - 95 л;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Уровень переключения среднего датчика уровня - 50 л;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JetBrainsMono NF Light" panose="02000009000000000000" pitchFamily="50" charset="0"/>
                <a:ea typeface="JetBrainsMono NF Light" panose="02000009000000000000" pitchFamily="50" charset="0"/>
                <a:cs typeface="JetBrainsMono NF Light" panose="02000009000000000000" pitchFamily="50" charset="0"/>
              </a:rPr>
              <a:t>Уровень переключения нижнего датчика уровня - 20 л;</a:t>
            </a:r>
          </a:p>
        </p:txBody>
      </p:sp>
    </p:spTree>
    <p:extLst>
      <p:ext uri="{BB962C8B-B14F-4D97-AF65-F5344CB8AC3E}">
        <p14:creationId xmlns:p14="http://schemas.microsoft.com/office/powerpoint/2010/main" val="8138466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FF46F94-CB8E-4D3D-90A6-8DF79B4B555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09"/>
          <a:stretch/>
        </p:blipFill>
        <p:spPr bwMode="auto">
          <a:xfrm>
            <a:off x="0" y="0"/>
            <a:ext cx="12192000" cy="746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59C16F-E880-4732-9403-CF8A5691B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09650" y="76517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282828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_</a:t>
            </a:r>
            <a:r>
              <a:rPr lang="en-US" dirty="0">
                <a:solidFill>
                  <a:srgbClr val="F7F7F7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SCADA-</a:t>
            </a:r>
            <a:r>
              <a:rPr lang="ru-RU" dirty="0">
                <a:solidFill>
                  <a:srgbClr val="F7F7F7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система</a:t>
            </a:r>
            <a:r>
              <a:rPr lang="ru-RU" dirty="0">
                <a:solidFill>
                  <a:srgbClr val="282828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_</a:t>
            </a:r>
            <a:r>
              <a:rPr lang="ru-RU" dirty="0">
                <a:solidFill>
                  <a:srgbClr val="F7F7F7"/>
                </a:solidFill>
                <a:highlight>
                  <a:srgbClr val="282828"/>
                </a:highlight>
                <a:latin typeface="JetBrainsMono NF Medium" panose="02000009000000000000" pitchFamily="50" charset="0"/>
                <a:ea typeface="JetBrainsMono NF Medium" panose="02000009000000000000" pitchFamily="50" charset="0"/>
                <a:cs typeface="JetBrainsMono NF Medium" panose="02000009000000000000" pitchFamily="50" charset="0"/>
              </a:rPr>
              <a:t> </a:t>
            </a: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B0FB93C5-9E2D-4615-9788-4861A44E31DD}"/>
              </a:ext>
            </a:extLst>
          </p:cNvPr>
          <p:cNvGrpSpPr/>
          <p:nvPr/>
        </p:nvGrpSpPr>
        <p:grpSpPr>
          <a:xfrm>
            <a:off x="-1741714" y="2388848"/>
            <a:ext cx="14954251" cy="3236912"/>
            <a:chOff x="-1741714" y="2388848"/>
            <a:chExt cx="14954251" cy="3236912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E59ACB35-83DD-4D0F-9873-49EC76893CE0}"/>
                </a:ext>
              </a:extLst>
            </p:cNvPr>
            <p:cNvGrpSpPr/>
            <p:nvPr/>
          </p:nvGrpSpPr>
          <p:grpSpPr>
            <a:xfrm>
              <a:off x="-1741714" y="2388848"/>
              <a:ext cx="14954251" cy="3236912"/>
              <a:chOff x="0" y="3114648"/>
              <a:chExt cx="13594444" cy="2970240"/>
            </a:xfrm>
          </p:grpSpPr>
          <p:pic>
            <p:nvPicPr>
              <p:cNvPr id="7" name="Рисунок 6">
                <a:extLst>
                  <a:ext uri="{FF2B5EF4-FFF2-40B4-BE49-F238E27FC236}">
                    <a16:creationId xmlns:a16="http://schemas.microsoft.com/office/drawing/2014/main" id="{94E767B6-48B6-4A18-90B2-47FBF4AF88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312036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2" name="Рисунок 11">
                <a:extLst>
                  <a:ext uri="{FF2B5EF4-FFF2-40B4-BE49-F238E27FC236}">
                    <a16:creationId xmlns:a16="http://schemas.microsoft.com/office/drawing/2014/main" id="{38E3D94E-7817-4985-8ADD-DF94200DEE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98611" y="3120366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B07B59B5-ADF8-436A-A726-086273D83C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97222" y="3117507"/>
                <a:ext cx="3398611" cy="2964521"/>
              </a:xfrm>
              <a:prstGeom prst="rect">
                <a:avLst/>
              </a:prstGeom>
            </p:spPr>
          </p:pic>
          <p:pic>
            <p:nvPicPr>
              <p:cNvPr id="14" name="Рисунок 13">
                <a:extLst>
                  <a:ext uri="{FF2B5EF4-FFF2-40B4-BE49-F238E27FC236}">
                    <a16:creationId xmlns:a16="http://schemas.microsoft.com/office/drawing/2014/main" id="{134D26E2-71DC-42E7-816B-A686B078F9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95833" y="3114648"/>
                <a:ext cx="3398611" cy="2964521"/>
              </a:xfrm>
              <a:prstGeom prst="rect">
                <a:avLst/>
              </a:prstGeom>
            </p:spPr>
          </p:pic>
        </p:grpSp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C8489E2A-C931-4ACA-AF1B-0B56C388E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87" y="2855913"/>
              <a:ext cx="3931111" cy="2248104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D229E57C-C083-41ED-97E1-10700D3F4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82686" y="2855913"/>
              <a:ext cx="3867705" cy="2248104"/>
            </a:xfrm>
            <a:prstGeom prst="rect">
              <a:avLst/>
            </a:prstGeom>
          </p:spPr>
        </p:pic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71B1A89D-8C40-43C0-A30D-B5778CBD0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24272" y="2855913"/>
              <a:ext cx="3925747" cy="2248104"/>
            </a:xfrm>
            <a:prstGeom prst="rect">
              <a:avLst/>
            </a:prstGeom>
          </p:spPr>
        </p:pic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DFAB413-7C5B-4250-AB1A-2EC5AB482F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28" y="2855912"/>
            <a:ext cx="3918069" cy="224810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DDBB439-A38B-42BB-86AA-00949C880D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85399" y="2852798"/>
            <a:ext cx="3864992" cy="2260164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5074B12-B93C-4911-89AD-9279851DC3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17313" y="2852796"/>
            <a:ext cx="3932705" cy="225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00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432</Words>
  <Application>Microsoft Office PowerPoint</Application>
  <PresentationFormat>Широкоэкранный</PresentationFormat>
  <Paragraphs>81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 Light</vt:lpstr>
      <vt:lpstr>JetBrainsMono NF Medium</vt:lpstr>
      <vt:lpstr>Calibri</vt:lpstr>
      <vt:lpstr>JetBrainsMono NF Light</vt:lpstr>
      <vt:lpstr>Тема Office</vt:lpstr>
      <vt:lpstr>ARM-оператора для системы водоснабжения</vt:lpstr>
      <vt:lpstr>Команда мечты</vt:lpstr>
      <vt:lpstr>Задание</vt:lpstr>
      <vt:lpstr>Презентация PowerPoint</vt:lpstr>
      <vt:lpstr>Презентация PowerPoint</vt:lpstr>
      <vt:lpstr>Презентация PowerPoint</vt:lpstr>
      <vt:lpstr>Алгоритм работы</vt:lpstr>
      <vt:lpstr>Алгоритм работы</vt:lpstr>
      <vt:lpstr>_SCADA-система_ </vt:lpstr>
      <vt:lpstr>Возможные ситуации использования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ARM-оператора для системы водоснабжения</dc:title>
  <dc:creator>Егор Леонов</dc:creator>
  <cp:lastModifiedBy>Егор Леонов</cp:lastModifiedBy>
  <cp:revision>15</cp:revision>
  <dcterms:created xsi:type="dcterms:W3CDTF">2025-04-03T03:31:44Z</dcterms:created>
  <dcterms:modified xsi:type="dcterms:W3CDTF">2025-04-07T14:06:43Z</dcterms:modified>
</cp:coreProperties>
</file>

<file path=docProps/thumbnail.jpeg>
</file>